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Merriweather Bold" charset="1" panose="00000800000000000000"/>
      <p:regular r:id="rId17"/>
    </p:embeddedFont>
    <p:embeddedFont>
      <p:font typeface="Inter" charset="1" panose="02000503000000020004"/>
      <p:regular r:id="rId18"/>
    </p:embeddedFont>
    <p:embeddedFont>
      <p:font typeface="Merriweather" charset="1" panose="00000500000000000000"/>
      <p:regular r:id="rId19"/>
    </p:embeddedFont>
    <p:embeddedFont>
      <p:font typeface="Inter Bold" charset="1" panose="02000503000000020004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Relationship Id="rId5" Target="../media/image10.png" Type="http://schemas.openxmlformats.org/officeDocument/2006/relationships/image"/><Relationship Id="rId6" Target="../media/image11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064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670686" y="2657999"/>
            <a:ext cx="12946618" cy="22039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38"/>
              </a:lnSpc>
            </a:pPr>
            <a:r>
              <a:rPr lang="en-US" sz="7200" b="true">
                <a:solidFill>
                  <a:srgbClr val="FFFFFF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Bimtek Pelaksana Program</a:t>
            </a:r>
          </a:p>
          <a:p>
            <a:pPr algn="ctr">
              <a:lnSpc>
                <a:spcPts val="8638"/>
              </a:lnSpc>
            </a:pPr>
            <a:r>
              <a:rPr lang="en-US" sz="7200" b="true">
                <a:solidFill>
                  <a:srgbClr val="FFFFFF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 Kegiatan Madrasah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978944" y="5042964"/>
            <a:ext cx="12330112" cy="653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8"/>
              </a:lnSpc>
            </a:pPr>
            <a:r>
              <a:rPr lang="en-US" sz="2700">
                <a:solidFill>
                  <a:srgbClr val="FEF3C7"/>
                </a:solidFill>
                <a:latin typeface="Inter"/>
                <a:ea typeface="Inter"/>
                <a:cs typeface="Inter"/>
                <a:sym typeface="Inter"/>
              </a:rPr>
              <a:t>Tata Kelola Penggunaan Dana dan Alur Pertanggungjawaban (LPJ)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978944" y="6001045"/>
            <a:ext cx="12330112" cy="14038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38"/>
              </a:lnSpc>
            </a:pPr>
            <a:r>
              <a:rPr lang="en-US" sz="3150" b="true">
                <a:solidFill>
                  <a:srgbClr val="FBBF24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Narasumber: H. Miftakhuddin, S.Ag. MA.</a:t>
            </a:r>
          </a:p>
          <a:p>
            <a:pPr algn="ctr">
              <a:lnSpc>
                <a:spcPts val="5038"/>
              </a:lnSpc>
            </a:pPr>
            <a:r>
              <a:rPr lang="en-US" sz="3150">
                <a:solidFill>
                  <a:srgbClr val="F8FAFC"/>
                </a:solidFill>
                <a:latin typeface="Merriweather"/>
                <a:ea typeface="Merriweather"/>
                <a:cs typeface="Merriweather"/>
                <a:sym typeface="Merriweather"/>
              </a:rPr>
              <a:t>(Kepala Tata Usaha)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064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42912" y="3888057"/>
            <a:ext cx="17402175" cy="1452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b="true">
                <a:solidFill>
                  <a:srgbClr val="FBBF24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Sesi Diskusi &amp; Tanya Jawab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57250" y="5521595"/>
            <a:ext cx="16573500" cy="6532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8"/>
              </a:lnSpc>
            </a:pPr>
            <a:r>
              <a:rPr lang="en-US" sz="2700">
                <a:solidFill>
                  <a:srgbClr val="F8FAFC"/>
                </a:solidFill>
                <a:latin typeface="Inter"/>
                <a:ea typeface="Inter"/>
                <a:cs typeface="Inter"/>
                <a:sym typeface="Inter"/>
              </a:rPr>
              <a:t>Terima kasih atas perhatian Bapak/Ibu sekalian.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84086" y="0"/>
            <a:ext cx="13719827" cy="10287000"/>
          </a:xfrm>
          <a:custGeom>
            <a:avLst/>
            <a:gdLst/>
            <a:ahLst/>
            <a:cxnLst/>
            <a:rect r="r" b="b" t="t" l="l"/>
            <a:pathLst>
              <a:path h="10287000" w="13719827">
                <a:moveTo>
                  <a:pt x="0" y="0"/>
                </a:moveTo>
                <a:lnTo>
                  <a:pt x="13719828" y="0"/>
                </a:lnTo>
                <a:lnTo>
                  <a:pt x="137198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7250" y="2650331"/>
            <a:ext cx="5238826" cy="6272212"/>
            <a:chOff x="0" y="0"/>
            <a:chExt cx="6985102" cy="836295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6985127" cy="8362950"/>
            </a:xfrm>
            <a:custGeom>
              <a:avLst/>
              <a:gdLst/>
              <a:ahLst/>
              <a:cxnLst/>
              <a:rect r="r" b="b" t="t" l="l"/>
              <a:pathLst>
                <a:path h="8362950" w="6985127">
                  <a:moveTo>
                    <a:pt x="0" y="0"/>
                  </a:moveTo>
                  <a:lnTo>
                    <a:pt x="6985127" y="0"/>
                  </a:lnTo>
                  <a:lnTo>
                    <a:pt x="6985127" y="8362950"/>
                  </a:lnTo>
                  <a:lnTo>
                    <a:pt x="0" y="836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69" r="0" b="-69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6524701" y="2650331"/>
            <a:ext cx="5238826" cy="6272212"/>
            <a:chOff x="0" y="0"/>
            <a:chExt cx="6985102" cy="8362950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6985127" cy="8362950"/>
            </a:xfrm>
            <a:custGeom>
              <a:avLst/>
              <a:gdLst/>
              <a:ahLst/>
              <a:cxnLst/>
              <a:rect r="r" b="b" t="t" l="l"/>
              <a:pathLst>
                <a:path h="8362950" w="6985127">
                  <a:moveTo>
                    <a:pt x="0" y="0"/>
                  </a:moveTo>
                  <a:lnTo>
                    <a:pt x="6985127" y="0"/>
                  </a:lnTo>
                  <a:lnTo>
                    <a:pt x="6985127" y="8362950"/>
                  </a:lnTo>
                  <a:lnTo>
                    <a:pt x="0" y="836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7" t="0" r="-66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192152" y="2650331"/>
            <a:ext cx="5238826" cy="6272212"/>
            <a:chOff x="0" y="0"/>
            <a:chExt cx="6985102" cy="8362950"/>
          </a:xfrm>
        </p:grpSpPr>
        <p:sp>
          <p:nvSpPr>
            <p:cNvPr name="Freeform 7" id="7" descr="image.png"/>
            <p:cNvSpPr/>
            <p:nvPr/>
          </p:nvSpPr>
          <p:spPr>
            <a:xfrm flipH="false" flipV="false" rot="0">
              <a:off x="0" y="0"/>
              <a:ext cx="6985127" cy="8362950"/>
            </a:xfrm>
            <a:custGeom>
              <a:avLst/>
              <a:gdLst/>
              <a:ahLst/>
              <a:cxnLst/>
              <a:rect r="r" b="b" t="t" l="l"/>
              <a:pathLst>
                <a:path h="8362950" w="6985127">
                  <a:moveTo>
                    <a:pt x="0" y="0"/>
                  </a:moveTo>
                  <a:lnTo>
                    <a:pt x="6985127" y="0"/>
                  </a:lnTo>
                  <a:lnTo>
                    <a:pt x="6985127" y="8362950"/>
                  </a:lnTo>
                  <a:lnTo>
                    <a:pt x="0" y="83629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7" t="0" r="-6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653826" y="4483894"/>
            <a:ext cx="3645456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Waka &amp; Panitia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285875" y="5183981"/>
            <a:ext cx="4381576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Bertanggung jawab atas perencanaan, pelaksanaan teknis, dan kesuksesan seluruh rangkaian acara kepanitiaan di Madrasah.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843789" y="4483894"/>
            <a:ext cx="460065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Kepala Lab &amp; Perpus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953326" y="5755481"/>
            <a:ext cx="4381576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Fokus pada pengadaan, pemeliharaan, dan peningkatan fasilitas literasi serta praktikum untuk menunjang kegiatan KBM.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191249" y="4483894"/>
            <a:ext cx="3240405" cy="581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Pembina UKS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620777" y="5183981"/>
            <a:ext cx="4381576" cy="2381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Mengelola program kesehatan lingkungan madrasah, ketersediaan obat, serta pembinaan kesehatan siswa secara berkesinambungan.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3047924" y="3364706"/>
            <a:ext cx="857250" cy="685800"/>
            <a:chOff x="0" y="0"/>
            <a:chExt cx="1143000" cy="914400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1143000" cy="914400"/>
            </a:xfrm>
            <a:custGeom>
              <a:avLst/>
              <a:gdLst/>
              <a:ahLst/>
              <a:cxnLst/>
              <a:rect r="r" b="b" t="t" l="l"/>
              <a:pathLst>
                <a:path h="914400" w="1143000">
                  <a:moveTo>
                    <a:pt x="0" y="0"/>
                  </a:moveTo>
                  <a:lnTo>
                    <a:pt x="1143000" y="0"/>
                  </a:lnTo>
                  <a:lnTo>
                    <a:pt x="11430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-205" r="0" b="-204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801100" y="3364706"/>
            <a:ext cx="685800" cy="685800"/>
            <a:chOff x="0" y="0"/>
            <a:chExt cx="914400" cy="914400"/>
          </a:xfrm>
        </p:grpSpPr>
        <p:sp>
          <p:nvSpPr>
            <p:cNvPr name="Freeform 17" id="17" descr="image.png"/>
            <p:cNvSpPr/>
            <p:nvPr/>
          </p:nvSpPr>
          <p:spPr>
            <a:xfrm flipH="false" flipV="false" rot="0">
              <a:off x="0" y="0"/>
              <a:ext cx="914400" cy="914400"/>
            </a:xfrm>
            <a:custGeom>
              <a:avLst/>
              <a:gdLst/>
              <a:ahLst/>
              <a:cxnLst/>
              <a:rect r="r" b="b" t="t" l="l"/>
              <a:pathLst>
                <a:path h="914400" w="914400">
                  <a:moveTo>
                    <a:pt x="0" y="0"/>
                  </a:moveTo>
                  <a:lnTo>
                    <a:pt x="914400" y="0"/>
                  </a:lnTo>
                  <a:lnTo>
                    <a:pt x="9144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14425689" y="3364706"/>
            <a:ext cx="771525" cy="685800"/>
            <a:chOff x="0" y="0"/>
            <a:chExt cx="1028700" cy="914400"/>
          </a:xfrm>
        </p:grpSpPr>
        <p:sp>
          <p:nvSpPr>
            <p:cNvPr name="Freeform 19" id="19" descr="image.png"/>
            <p:cNvSpPr/>
            <p:nvPr/>
          </p:nvSpPr>
          <p:spPr>
            <a:xfrm flipH="false" flipV="false" rot="0">
              <a:off x="0" y="0"/>
              <a:ext cx="1028700" cy="914400"/>
            </a:xfrm>
            <a:custGeom>
              <a:avLst/>
              <a:gdLst/>
              <a:ahLst/>
              <a:cxnLst/>
              <a:rect r="r" b="b" t="t" l="l"/>
              <a:pathLst>
                <a:path h="914400" w="1028700">
                  <a:moveTo>
                    <a:pt x="0" y="0"/>
                  </a:moveTo>
                  <a:lnTo>
                    <a:pt x="1028700" y="0"/>
                  </a:lnTo>
                  <a:lnTo>
                    <a:pt x="1028700" y="914400"/>
                  </a:lnTo>
                  <a:lnTo>
                    <a:pt x="0" y="914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-113" r="0" b="-113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857250" y="857250"/>
            <a:ext cx="174021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Fokus Tanggung Jawab Pelaksana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01188" y="2664619"/>
            <a:ext cx="7929562" cy="5715000"/>
            <a:chOff x="0" y="0"/>
            <a:chExt cx="10572750" cy="7620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10572750" cy="7620000"/>
            </a:xfrm>
            <a:custGeom>
              <a:avLst/>
              <a:gdLst/>
              <a:ahLst/>
              <a:cxnLst/>
              <a:rect r="r" b="b" t="t" l="l"/>
              <a:pathLst>
                <a:path h="7620000" w="10572750">
                  <a:moveTo>
                    <a:pt x="0" y="0"/>
                  </a:moveTo>
                  <a:lnTo>
                    <a:pt x="10572750" y="0"/>
                  </a:lnTo>
                  <a:lnTo>
                    <a:pt x="10572750" y="7620000"/>
                  </a:lnTo>
                  <a:lnTo>
                    <a:pt x="0" y="762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125" r="0" b="-125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857250" y="2569369"/>
            <a:ext cx="7929562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>
                <a:solidFill>
                  <a:srgbClr val="064E3B"/>
                </a:solidFill>
                <a:latin typeface="Inter"/>
                <a:ea typeface="Inter"/>
                <a:cs typeface="Inter"/>
                <a:sym typeface="Inter"/>
              </a:rPr>
              <a:t>Dua sumber utama dalam mendukung pelaksanaan program kegiatan: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501188" y="2664619"/>
            <a:ext cx="7200900" cy="285750"/>
            <a:chOff x="0" y="0"/>
            <a:chExt cx="9601200" cy="381000"/>
          </a:xfrm>
        </p:grpSpPr>
        <p:sp>
          <p:nvSpPr>
            <p:cNvPr name="Freeform 6" id="6" descr="image.png"/>
            <p:cNvSpPr/>
            <p:nvPr/>
          </p:nvSpPr>
          <p:spPr>
            <a:xfrm flipH="false" flipV="false" rot="0">
              <a:off x="0" y="0"/>
              <a:ext cx="9601200" cy="381000"/>
            </a:xfrm>
            <a:custGeom>
              <a:avLst/>
              <a:gdLst/>
              <a:ahLst/>
              <a:cxnLst/>
              <a:rect r="r" b="b" t="t" l="l"/>
              <a:pathLst>
                <a:path h="381000" w="9601200">
                  <a:moveTo>
                    <a:pt x="0" y="0"/>
                  </a:moveTo>
                  <a:lnTo>
                    <a:pt x="9601200" y="0"/>
                  </a:lnTo>
                  <a:lnTo>
                    <a:pt x="9601200" y="381000"/>
                  </a:lnTo>
                  <a:lnTo>
                    <a:pt x="0" y="381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500" r="0" b="-250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1428750" y="3840956"/>
            <a:ext cx="73580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 b="true">
                <a:solidFill>
                  <a:srgbClr val="064E3B"/>
                </a:solidFill>
                <a:latin typeface="Inter Bold"/>
                <a:ea typeface="Inter Bold"/>
                <a:cs typeface="Inter Bold"/>
                <a:sym typeface="Inter Bold"/>
              </a:rPr>
              <a:t>Dana DIPA (APBN):</a:t>
            </a: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Anggaran resmi pemerintah. Pengajuannya harus terencana dalam RKAKL dan menuntut kepatuhan administratif tinggi.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28750" y="5498306"/>
            <a:ext cx="73580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 b="true">
                <a:solidFill>
                  <a:srgbClr val="064E3B"/>
                </a:solidFill>
                <a:latin typeface="Inter Bold"/>
                <a:ea typeface="Inter Bold"/>
                <a:cs typeface="Inter Bold"/>
                <a:sym typeface="Inter Bold"/>
              </a:rPr>
              <a:t>Dana Komite:</a:t>
            </a: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Partisipasi masyarakat/wali murid. Penggunaannya difokuskan pada peningkatan mutu layanan yang tidak tercover DIPA.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28750" y="7155656"/>
            <a:ext cx="73580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 b="true">
                <a:solidFill>
                  <a:srgbClr val="064E3B"/>
                </a:solidFill>
                <a:latin typeface="Inter Bold"/>
                <a:ea typeface="Inter Bold"/>
                <a:cs typeface="Inter Bold"/>
                <a:sym typeface="Inter Bold"/>
              </a:rPr>
              <a:t>Prinsip Penggunaan:</a:t>
            </a: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 Efektif, efisien, transparan, dan dapat dipertanggungjawabkan baik secara fisik maupun administratif.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57250" y="3993356"/>
            <a:ext cx="257175" cy="371475"/>
            <a:chOff x="0" y="0"/>
            <a:chExt cx="342900" cy="495300"/>
          </a:xfrm>
        </p:grpSpPr>
        <p:sp>
          <p:nvSpPr>
            <p:cNvPr name="Freeform 11" id="11" descr="image.png"/>
            <p:cNvSpPr/>
            <p:nvPr/>
          </p:nvSpPr>
          <p:spPr>
            <a:xfrm flipH="false" flipV="false" rot="0">
              <a:off x="0" y="0"/>
              <a:ext cx="342900" cy="495300"/>
            </a:xfrm>
            <a:custGeom>
              <a:avLst/>
              <a:gdLst/>
              <a:ahLst/>
              <a:cxnLst/>
              <a:rect r="r" b="b" t="t" l="l"/>
              <a:pathLst>
                <a:path h="495300" w="342900">
                  <a:moveTo>
                    <a:pt x="0" y="0"/>
                  </a:moveTo>
                  <a:lnTo>
                    <a:pt x="342900" y="0"/>
                  </a:lnTo>
                  <a:lnTo>
                    <a:pt x="3429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grpSp>
        <p:nvGrpSpPr>
          <p:cNvPr name="Group 12" id="12"/>
          <p:cNvGrpSpPr/>
          <p:nvPr/>
        </p:nvGrpSpPr>
        <p:grpSpPr>
          <a:xfrm rot="0">
            <a:off x="857250" y="5650706"/>
            <a:ext cx="428625" cy="371475"/>
            <a:chOff x="0" y="0"/>
            <a:chExt cx="571500" cy="495300"/>
          </a:xfrm>
        </p:grpSpPr>
        <p:sp>
          <p:nvSpPr>
            <p:cNvPr name="Freeform 13" id="13" descr="image.png"/>
            <p:cNvSpPr/>
            <p:nvPr/>
          </p:nvSpPr>
          <p:spPr>
            <a:xfrm flipH="false" flipV="false" rot="0">
              <a:off x="0" y="0"/>
              <a:ext cx="571500" cy="495300"/>
            </a:xfrm>
            <a:custGeom>
              <a:avLst/>
              <a:gdLst/>
              <a:ahLst/>
              <a:cxnLst/>
              <a:rect r="r" b="b" t="t" l="l"/>
              <a:pathLst>
                <a:path h="495300" w="571500">
                  <a:moveTo>
                    <a:pt x="0" y="0"/>
                  </a:moveTo>
                  <a:lnTo>
                    <a:pt x="571500" y="0"/>
                  </a:lnTo>
                  <a:lnTo>
                    <a:pt x="571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0" t="0" r="0" b="0"/>
              </a:stretch>
            </a:blip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57250" y="7308056"/>
            <a:ext cx="428625" cy="371475"/>
            <a:chOff x="0" y="0"/>
            <a:chExt cx="571500" cy="495300"/>
          </a:xfrm>
        </p:grpSpPr>
        <p:sp>
          <p:nvSpPr>
            <p:cNvPr name="Freeform 15" id="15" descr="image.png"/>
            <p:cNvSpPr/>
            <p:nvPr/>
          </p:nvSpPr>
          <p:spPr>
            <a:xfrm flipH="false" flipV="false" rot="0">
              <a:off x="0" y="0"/>
              <a:ext cx="571500" cy="495300"/>
            </a:xfrm>
            <a:custGeom>
              <a:avLst/>
              <a:gdLst/>
              <a:ahLst/>
              <a:cxnLst/>
              <a:rect r="r" b="b" t="t" l="l"/>
              <a:pathLst>
                <a:path h="495300" w="571500">
                  <a:moveTo>
                    <a:pt x="0" y="0"/>
                  </a:moveTo>
                  <a:lnTo>
                    <a:pt x="571500" y="0"/>
                  </a:lnTo>
                  <a:lnTo>
                    <a:pt x="571500" y="495300"/>
                  </a:lnTo>
                  <a:lnTo>
                    <a:pt x="0" y="495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0" t="0" r="0" b="0"/>
              </a:stretch>
            </a:blip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857250" y="857250"/>
            <a:ext cx="174021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Sumber Pembiayaan Madrasah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064E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286750" y="3844900"/>
            <a:ext cx="1714500" cy="71438"/>
            <a:chOff x="0" y="0"/>
            <a:chExt cx="2286000" cy="952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86000" cy="95250"/>
            </a:xfrm>
            <a:custGeom>
              <a:avLst/>
              <a:gdLst/>
              <a:ahLst/>
              <a:cxnLst/>
              <a:rect r="r" b="b" t="t" l="l"/>
              <a:pathLst>
                <a:path h="95250" w="2286000">
                  <a:moveTo>
                    <a:pt x="0" y="0"/>
                  </a:moveTo>
                  <a:lnTo>
                    <a:pt x="2286000" y="0"/>
                  </a:lnTo>
                  <a:lnTo>
                    <a:pt x="2286000" y="95250"/>
                  </a:lnTo>
                  <a:lnTo>
                    <a:pt x="0" y="95250"/>
                  </a:lnTo>
                  <a:close/>
                </a:path>
              </a:pathLst>
            </a:custGeom>
            <a:solidFill>
              <a:srgbClr val="FBBF24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2610679" y="4335437"/>
            <a:ext cx="13066633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true">
                <a:solidFill>
                  <a:srgbClr val="FFFFFF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Alur Pengajuan &amp; Verifikasi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29000" y="5668937"/>
            <a:ext cx="11430000" cy="1201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8"/>
              </a:lnSpc>
            </a:pPr>
            <a:r>
              <a:rPr lang="en-US" sz="2700">
                <a:solidFill>
                  <a:srgbClr val="FEF3C7"/>
                </a:solidFill>
                <a:latin typeface="Inter"/>
                <a:ea typeface="Inter"/>
                <a:cs typeface="Inter"/>
                <a:sym typeface="Inter"/>
              </a:rPr>
              <a:t>Mekanisme tertib administrasi dari pengajuan proposal hingga persetujuan akhir sebelum kegiatan dilaksanakan.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7250" y="6043612"/>
            <a:ext cx="16573500" cy="57150"/>
            <a:chOff x="0" y="0"/>
            <a:chExt cx="22098000" cy="76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098000" cy="76200"/>
            </a:xfrm>
            <a:custGeom>
              <a:avLst/>
              <a:gdLst/>
              <a:ahLst/>
              <a:cxnLst/>
              <a:rect r="r" b="b" t="t" l="l"/>
              <a:pathLst>
                <a:path h="76200" w="22098000">
                  <a:moveTo>
                    <a:pt x="0" y="0"/>
                  </a:moveTo>
                  <a:lnTo>
                    <a:pt x="22098000" y="0"/>
                  </a:lnTo>
                  <a:lnTo>
                    <a:pt x="22098000" y="76200"/>
                  </a:lnTo>
                  <a:lnTo>
                    <a:pt x="0" y="76200"/>
                  </a:lnTo>
                  <a:close/>
                </a:path>
              </a:pathLst>
            </a:custGeom>
            <a:solidFill>
              <a:srgbClr val="D97706"/>
            </a:solidFill>
          </p:spPr>
        </p:sp>
      </p:grpSp>
      <p:sp>
        <p:nvSpPr>
          <p:cNvPr name="TextBox 4" id="4"/>
          <p:cNvSpPr txBox="true"/>
          <p:nvPr/>
        </p:nvSpPr>
        <p:spPr>
          <a:xfrm rot="0">
            <a:off x="907828" y="6500812"/>
            <a:ext cx="3876342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1. Panitia / Pelaksana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00125" y="7005638"/>
            <a:ext cx="3691757" cy="997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8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Menyusun RAB dan Proposal. Memastikan rencana sesuai juknis dan standar biaya masukan.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106343" y="3926605"/>
            <a:ext cx="3876342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2. PTSP / Kepala TU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98640" y="4431430"/>
            <a:ext cx="3691757" cy="997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8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Verifikasi dokumen administratif. Pengecekan kelengkapan syarat dan kesesuaian format.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304858" y="6500812"/>
            <a:ext cx="3876342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3. Bendahara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397155" y="7005638"/>
            <a:ext cx="3691757" cy="997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8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Verifikasi ketersediaan pagu dana, kebenaran perhitungan matematis RAB, dan akun pajak.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503373" y="3926605"/>
            <a:ext cx="3876342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70"/>
              </a:lnSpc>
            </a:pPr>
            <a:r>
              <a:rPr lang="en-US" sz="2475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4. Kepala Madrasah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595671" y="4431430"/>
            <a:ext cx="3691757" cy="9978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18"/>
              </a:lnSpc>
            </a:pPr>
            <a:r>
              <a:rPr lang="en-US" sz="18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Approval akhir. Menyetujui pencairan dana setelah lolos verifikasi berjenjang.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2638835" y="5865019"/>
            <a:ext cx="414338" cy="414338"/>
            <a:chOff x="0" y="0"/>
            <a:chExt cx="552450" cy="55245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552450" cy="552450"/>
            </a:xfrm>
            <a:custGeom>
              <a:avLst/>
              <a:gdLst/>
              <a:ahLst/>
              <a:cxnLst/>
              <a:rect r="r" b="b" t="t" l="l"/>
              <a:pathLst>
                <a:path h="552450" w="552450">
                  <a:moveTo>
                    <a:pt x="0" y="276225"/>
                  </a:moveTo>
                  <a:cubicBezTo>
                    <a:pt x="0" y="123698"/>
                    <a:pt x="123698" y="0"/>
                    <a:pt x="276225" y="0"/>
                  </a:cubicBezTo>
                  <a:cubicBezTo>
                    <a:pt x="428752" y="0"/>
                    <a:pt x="552450" y="123698"/>
                    <a:pt x="552450" y="276225"/>
                  </a:cubicBezTo>
                  <a:cubicBezTo>
                    <a:pt x="552450" y="428752"/>
                    <a:pt x="428752" y="552450"/>
                    <a:pt x="276225" y="552450"/>
                  </a:cubicBezTo>
                  <a:cubicBezTo>
                    <a:pt x="123698" y="552450"/>
                    <a:pt x="0" y="428752"/>
                    <a:pt x="0" y="276225"/>
                  </a:cubicBezTo>
                  <a:close/>
                </a:path>
              </a:pathLst>
            </a:custGeom>
            <a:solidFill>
              <a:srgbClr val="FFFFFF"/>
            </a:solidFill>
            <a:ln w="71438" cap="sq">
              <a:solidFill>
                <a:srgbClr val="064E3B"/>
              </a:solidFill>
              <a:prstDash val="solid"/>
              <a:miter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6837350" y="5865019"/>
            <a:ext cx="414338" cy="414338"/>
            <a:chOff x="0" y="0"/>
            <a:chExt cx="552450" cy="55245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52450" cy="552450"/>
            </a:xfrm>
            <a:custGeom>
              <a:avLst/>
              <a:gdLst/>
              <a:ahLst/>
              <a:cxnLst/>
              <a:rect r="r" b="b" t="t" l="l"/>
              <a:pathLst>
                <a:path h="552450" w="552450">
                  <a:moveTo>
                    <a:pt x="0" y="276225"/>
                  </a:moveTo>
                  <a:cubicBezTo>
                    <a:pt x="0" y="123698"/>
                    <a:pt x="123698" y="0"/>
                    <a:pt x="276225" y="0"/>
                  </a:cubicBezTo>
                  <a:cubicBezTo>
                    <a:pt x="428752" y="0"/>
                    <a:pt x="552450" y="123698"/>
                    <a:pt x="552450" y="276225"/>
                  </a:cubicBezTo>
                  <a:cubicBezTo>
                    <a:pt x="552450" y="428752"/>
                    <a:pt x="428752" y="552450"/>
                    <a:pt x="276225" y="552450"/>
                  </a:cubicBezTo>
                  <a:cubicBezTo>
                    <a:pt x="123698" y="552450"/>
                    <a:pt x="0" y="428752"/>
                    <a:pt x="0" y="276225"/>
                  </a:cubicBezTo>
                  <a:close/>
                </a:path>
              </a:pathLst>
            </a:custGeom>
            <a:solidFill>
              <a:srgbClr val="FFFFFF"/>
            </a:solidFill>
            <a:ln w="71438" cap="sq">
              <a:solidFill>
                <a:srgbClr val="064E3B"/>
              </a:solidFill>
              <a:prstDash val="solid"/>
              <a:miter/>
            </a:ln>
          </p:spPr>
        </p:sp>
      </p:grpSp>
      <p:grpSp>
        <p:nvGrpSpPr>
          <p:cNvPr name="Group 16" id="16"/>
          <p:cNvGrpSpPr/>
          <p:nvPr/>
        </p:nvGrpSpPr>
        <p:grpSpPr>
          <a:xfrm rot="0">
            <a:off x="11035865" y="5865019"/>
            <a:ext cx="414338" cy="414338"/>
            <a:chOff x="0" y="0"/>
            <a:chExt cx="552450" cy="552450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552450" cy="552450"/>
            </a:xfrm>
            <a:custGeom>
              <a:avLst/>
              <a:gdLst/>
              <a:ahLst/>
              <a:cxnLst/>
              <a:rect r="r" b="b" t="t" l="l"/>
              <a:pathLst>
                <a:path h="552450" w="552450">
                  <a:moveTo>
                    <a:pt x="0" y="276225"/>
                  </a:moveTo>
                  <a:cubicBezTo>
                    <a:pt x="0" y="123698"/>
                    <a:pt x="123698" y="0"/>
                    <a:pt x="276225" y="0"/>
                  </a:cubicBezTo>
                  <a:cubicBezTo>
                    <a:pt x="428752" y="0"/>
                    <a:pt x="552450" y="123698"/>
                    <a:pt x="552450" y="276225"/>
                  </a:cubicBezTo>
                  <a:cubicBezTo>
                    <a:pt x="552450" y="428752"/>
                    <a:pt x="428752" y="552450"/>
                    <a:pt x="276225" y="552450"/>
                  </a:cubicBezTo>
                  <a:cubicBezTo>
                    <a:pt x="123698" y="552450"/>
                    <a:pt x="0" y="428752"/>
                    <a:pt x="0" y="276225"/>
                  </a:cubicBezTo>
                  <a:close/>
                </a:path>
              </a:pathLst>
            </a:custGeom>
            <a:solidFill>
              <a:srgbClr val="FFFFFF"/>
            </a:solidFill>
            <a:ln w="71438" cap="sq">
              <a:solidFill>
                <a:srgbClr val="064E3B"/>
              </a:solidFill>
              <a:prstDash val="solid"/>
              <a:miter/>
            </a:ln>
          </p:spPr>
        </p:sp>
      </p:grpSp>
      <p:grpSp>
        <p:nvGrpSpPr>
          <p:cNvPr name="Group 18" id="18"/>
          <p:cNvGrpSpPr/>
          <p:nvPr/>
        </p:nvGrpSpPr>
        <p:grpSpPr>
          <a:xfrm rot="0">
            <a:off x="15234380" y="5865019"/>
            <a:ext cx="414338" cy="414338"/>
            <a:chOff x="0" y="0"/>
            <a:chExt cx="552450" cy="55245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552450" cy="552450"/>
            </a:xfrm>
            <a:custGeom>
              <a:avLst/>
              <a:gdLst/>
              <a:ahLst/>
              <a:cxnLst/>
              <a:rect r="r" b="b" t="t" l="l"/>
              <a:pathLst>
                <a:path h="552450" w="552450">
                  <a:moveTo>
                    <a:pt x="0" y="276225"/>
                  </a:moveTo>
                  <a:cubicBezTo>
                    <a:pt x="0" y="123698"/>
                    <a:pt x="123698" y="0"/>
                    <a:pt x="276225" y="0"/>
                  </a:cubicBezTo>
                  <a:cubicBezTo>
                    <a:pt x="428752" y="0"/>
                    <a:pt x="552450" y="123698"/>
                    <a:pt x="552450" y="276225"/>
                  </a:cubicBezTo>
                  <a:cubicBezTo>
                    <a:pt x="552450" y="428752"/>
                    <a:pt x="428752" y="552450"/>
                    <a:pt x="276225" y="552450"/>
                  </a:cubicBezTo>
                  <a:cubicBezTo>
                    <a:pt x="123698" y="552450"/>
                    <a:pt x="0" y="428752"/>
                    <a:pt x="0" y="276225"/>
                  </a:cubicBezTo>
                  <a:close/>
                </a:path>
              </a:pathLst>
            </a:custGeom>
            <a:solidFill>
              <a:srgbClr val="FFFFFF"/>
            </a:solidFill>
            <a:ln w="71438" cap="sq">
              <a:solidFill>
                <a:srgbClr val="064E3B"/>
              </a:solidFill>
              <a:prstDash val="solid"/>
              <a:miter/>
            </a:ln>
          </p:spPr>
        </p:sp>
      </p:grpSp>
      <p:sp>
        <p:nvSpPr>
          <p:cNvPr name="TextBox 20" id="20"/>
          <p:cNvSpPr txBox="true"/>
          <p:nvPr/>
        </p:nvSpPr>
        <p:spPr>
          <a:xfrm rot="0">
            <a:off x="857250" y="857250"/>
            <a:ext cx="174021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Mekanisme Verifikasi Pencairan Dana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57250" y="4541044"/>
            <a:ext cx="7929562" cy="2181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250"/>
              </a:lnSpc>
            </a:pPr>
            <a:r>
              <a:rPr lang="en-US" sz="20250" b="true">
                <a:solidFill>
                  <a:srgbClr val="D97706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7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857250" y="6855619"/>
            <a:ext cx="7929562" cy="5667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true">
                <a:solidFill>
                  <a:srgbClr val="064E3B"/>
                </a:solidFill>
                <a:latin typeface="Inter Bold"/>
                <a:ea typeface="Inter Bold"/>
                <a:cs typeface="Inter Bold"/>
                <a:sym typeface="Inter Bold"/>
              </a:rPr>
              <a:t>Hari Kerja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9501188" y="3512344"/>
            <a:ext cx="8326041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Kedisiplinan Laporan Pertanggungjawaban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9501188" y="4783931"/>
            <a:ext cx="79295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Panitia wajib merampungkan Laporan Pertanggungjawaban (LPJ) maksimal 7 hari setelah kegiatan selesai dilaksanakan.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501188" y="6369844"/>
            <a:ext cx="79295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Keterlambatan penyerahan LPJ akan berdampak pada catatan kinerja panitia dan dapat menghambat proses pencairan kegiatan selanjutnya.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57250" y="857250"/>
            <a:ext cx="174021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Batas Penyerahan LPJ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57250" y="857250"/>
            <a:ext cx="8326041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Kunci Sukses Pelaksanaan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9501188" y="0"/>
            <a:ext cx="8786812" cy="10287000"/>
            <a:chOff x="0" y="0"/>
            <a:chExt cx="11715750" cy="13716000"/>
          </a:xfrm>
        </p:grpSpPr>
        <p:sp>
          <p:nvSpPr>
            <p:cNvPr name="Freeform 4" id="4" descr="image.png"/>
            <p:cNvSpPr/>
            <p:nvPr/>
          </p:nvSpPr>
          <p:spPr>
            <a:xfrm flipH="false" flipV="false" rot="0">
              <a:off x="0" y="0"/>
              <a:ext cx="1171575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11715750">
                  <a:moveTo>
                    <a:pt x="0" y="0"/>
                  </a:moveTo>
                  <a:lnTo>
                    <a:pt x="11715750" y="0"/>
                  </a:lnTo>
                  <a:lnTo>
                    <a:pt x="1171575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857250" y="3486150"/>
            <a:ext cx="8326041" cy="4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D97706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Perencanaan Matang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7250" y="4048125"/>
            <a:ext cx="7929562" cy="1009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RAB dan kegiatan harus selaras. Kesalahan spesifikasi berpotensi menghambat verifikasi Bendahara.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57250" y="5557838"/>
            <a:ext cx="8326041" cy="442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2700" b="true">
                <a:solidFill>
                  <a:srgbClr val="D97706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Tertib Bukti Fisik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57250" y="6119812"/>
            <a:ext cx="7929562" cy="1466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600"/>
              </a:lnSpc>
            </a:pPr>
            <a:r>
              <a:rPr lang="en-US" sz="225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Kumpulkan kuitansi, nota, foto kegiatan, dan daftar hadir secara real-time saat acara berlangsung untuk mempermudah LPJ.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814638" y="2793206"/>
            <a:ext cx="12658725" cy="4857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25"/>
              </a:lnSpc>
            </a:pPr>
            <a:r>
              <a:rPr lang="en-US" sz="495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Tertib administrasi bukanlah sekadar kumpulan kertas pelaporan, melainkan wujud nyata integritas dan amanah kita terhadap kemajuan pendidikan madrasah.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6886575" y="8222456"/>
            <a:ext cx="4514850" cy="414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>
                <a:solidFill>
                  <a:srgbClr val="D97706"/>
                </a:solidFill>
                <a:latin typeface="Inter"/>
                <a:ea typeface="Inter"/>
                <a:cs typeface="Inter"/>
                <a:sym typeface="Inter"/>
              </a:rPr>
              <a:t>H. Miftakhuddin, S.Ag. MA.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814512" y="4402931"/>
            <a:ext cx="942975" cy="1176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13500" b="true">
                <a:solidFill>
                  <a:srgbClr val="FCD34D"/>
                </a:solidFill>
                <a:latin typeface="Inter Bold"/>
                <a:ea typeface="Inter Bold"/>
                <a:cs typeface="Inter Bold"/>
                <a:sym typeface="Inter Bold"/>
              </a:rPr>
              <a:t>"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5530512" y="8546306"/>
            <a:ext cx="942975" cy="11763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13500" b="true">
                <a:solidFill>
                  <a:srgbClr val="FCD34D"/>
                </a:solidFill>
                <a:latin typeface="Inter Bold"/>
                <a:ea typeface="Inter Bold"/>
                <a:cs typeface="Inter Bold"/>
                <a:sym typeface="Inter Bold"/>
              </a:rPr>
              <a:t>"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57250" y="857250"/>
            <a:ext cx="17402175" cy="714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400"/>
              </a:lnSpc>
            </a:pPr>
            <a:r>
              <a:rPr lang="en-US" sz="45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Esensi Akuntabilitas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sp>
          <p:nvSpPr>
            <p:cNvPr name="Freeform 3" id="3" descr="image.png"/>
            <p:cNvSpPr/>
            <p:nvPr/>
          </p:nvSpPr>
          <p:spPr>
            <a:xfrm flipH="false" flipV="false" rot="0">
              <a:off x="0" y="0"/>
              <a:ext cx="24384000" cy="13716000"/>
            </a:xfrm>
            <a:custGeom>
              <a:avLst/>
              <a:gdLst/>
              <a:ahLst/>
              <a:cxnLst/>
              <a:rect r="r" b="b" t="t" l="l"/>
              <a:pathLst>
                <a:path h="13716000" w="24384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857250" y="3166243"/>
            <a:ext cx="16573500" cy="3954513"/>
            <a:chOff x="0" y="0"/>
            <a:chExt cx="22098000" cy="5272684"/>
          </a:xfrm>
        </p:grpSpPr>
        <p:sp>
          <p:nvSpPr>
            <p:cNvPr name="Freeform 5" id="5" descr="image.png"/>
            <p:cNvSpPr/>
            <p:nvPr/>
          </p:nvSpPr>
          <p:spPr>
            <a:xfrm flipH="false" flipV="false" rot="0">
              <a:off x="0" y="0"/>
              <a:ext cx="22098000" cy="5272659"/>
            </a:xfrm>
            <a:custGeom>
              <a:avLst/>
              <a:gdLst/>
              <a:ahLst/>
              <a:cxnLst/>
              <a:rect r="r" b="b" t="t" l="l"/>
              <a:pathLst>
                <a:path h="5272659" w="22098000">
                  <a:moveTo>
                    <a:pt x="0" y="0"/>
                  </a:moveTo>
                  <a:lnTo>
                    <a:pt x="22098000" y="0"/>
                  </a:lnTo>
                  <a:lnTo>
                    <a:pt x="22098000" y="5272659"/>
                  </a:lnTo>
                  <a:lnTo>
                    <a:pt x="0" y="52726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20" r="0" b="-220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1193006" y="3880618"/>
            <a:ext cx="15901988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sz="6300" b="true">
                <a:solidFill>
                  <a:srgbClr val="064E3B"/>
                </a:solidFill>
                <a:latin typeface="Merriweather Bold"/>
                <a:ea typeface="Merriweather Bold"/>
                <a:cs typeface="Merriweather Bold"/>
                <a:sym typeface="Merriweather Bold"/>
              </a:rPr>
              <a:t>Madrasah Hebat Bermartabat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71625" y="4990281"/>
            <a:ext cx="15144750" cy="1201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18"/>
              </a:lnSpc>
            </a:pPr>
            <a:r>
              <a:rPr lang="en-US" sz="2700">
                <a:solidFill>
                  <a:srgbClr val="334155"/>
                </a:solidFill>
                <a:latin typeface="Inter"/>
                <a:ea typeface="Inter"/>
                <a:cs typeface="Inter"/>
                <a:sym typeface="Inter"/>
              </a:rPr>
              <a:t>Sinergi seluruh pelaksana program memastikan madrasah terus memberikan pelayanan pendidikan terbaik yang transparan dan akuntabel.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DAHQpCFcSCI</dc:identifier>
  <dcterms:modified xsi:type="dcterms:W3CDTF">2011-08-01T06:04:30Z</dcterms:modified>
  <cp:revision>1</cp:revision>
  <dc:title>-Bimtek Pelaksana Program Kegiatan Madrasah.pptx</dc:title>
</cp:coreProperties>
</file>